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2" r:id="rId1"/>
  </p:sldMasterIdLst>
  <p:notesMasterIdLst>
    <p:notesMasterId r:id="rId12"/>
  </p:notesMasterIdLst>
  <p:handoutMasterIdLst>
    <p:handoutMasterId r:id="rId13"/>
  </p:handoutMasterIdLst>
  <p:sldIdLst>
    <p:sldId id="658" r:id="rId2"/>
    <p:sldId id="744" r:id="rId3"/>
    <p:sldId id="769" r:id="rId4"/>
    <p:sldId id="771" r:id="rId5"/>
    <p:sldId id="767" r:id="rId6"/>
    <p:sldId id="760" r:id="rId7"/>
    <p:sldId id="766" r:id="rId8"/>
    <p:sldId id="770" r:id="rId9"/>
    <p:sldId id="772" r:id="rId10"/>
    <p:sldId id="737" r:id="rId11"/>
  </p:sldIdLst>
  <p:sldSz cx="9144000" cy="6858000" type="screen4x3"/>
  <p:notesSz cx="9388475" cy="7102475"/>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636">
          <p15:clr>
            <a:srgbClr val="A4A3A4"/>
          </p15:clr>
        </p15:guide>
        <p15:guide id="2" pos="516">
          <p15:clr>
            <a:srgbClr val="A4A3A4"/>
          </p15:clr>
        </p15:guide>
      </p15:sldGuideLst>
    </p:ext>
    <p:ext uri="{2D200454-40CA-4A62-9FC3-DE9A4176ACB9}">
      <p15:notesGuideLst xmlns:p15="http://schemas.microsoft.com/office/powerpoint/2012/main">
        <p15:guide id="1" orient="horz" pos="2237" userDrawn="1">
          <p15:clr>
            <a:srgbClr val="A4A3A4"/>
          </p15:clr>
        </p15:guide>
        <p15:guide id="2" pos="295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486CA6"/>
    <a:srgbClr val="2F62E3"/>
    <a:srgbClr val="FFFF99"/>
    <a:srgbClr val="536EA5"/>
    <a:srgbClr val="C72279"/>
    <a:srgbClr val="606DE3"/>
    <a:srgbClr val="626464"/>
    <a:srgbClr val="7AABDE"/>
    <a:srgbClr val="999D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snapToGrid="0">
      <p:cViewPr varScale="1">
        <p:scale>
          <a:sx n="108" d="100"/>
          <a:sy n="108" d="100"/>
        </p:scale>
        <p:origin x="1710" y="108"/>
      </p:cViewPr>
      <p:guideLst>
        <p:guide orient="horz" pos="636"/>
        <p:guide pos="5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84"/>
    </p:cViewPr>
  </p:sorterViewPr>
  <p:notesViewPr>
    <p:cSldViewPr snapToGrid="0">
      <p:cViewPr varScale="1">
        <p:scale>
          <a:sx n="108" d="100"/>
          <a:sy n="108" d="100"/>
        </p:scale>
        <p:origin x="-672" y="-96"/>
      </p:cViewPr>
      <p:guideLst>
        <p:guide orient="horz" pos="2237"/>
        <p:guide pos="295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4068980" cy="394046"/>
          </a:xfrm>
          <a:prstGeom prst="rect">
            <a:avLst/>
          </a:prstGeom>
          <a:noFill/>
          <a:ln w="9525">
            <a:noFill/>
            <a:miter lim="800000"/>
            <a:headEnd/>
            <a:tailEnd/>
          </a:ln>
          <a:effectLst/>
        </p:spPr>
        <p:txBody>
          <a:bodyPr vert="horz" wrap="square" lIns="94875" tIns="47438" rIns="94875" bIns="47438" numCol="1" anchor="t" anchorCtr="0" compatLnSpc="1">
            <a:prstTxWarp prst="textNoShape">
              <a:avLst/>
            </a:prstTxWarp>
          </a:bodyPr>
          <a:lstStyle>
            <a:lvl1pPr defTabSz="942300">
              <a:defRPr sz="1200">
                <a:ea typeface="+mn-ea"/>
              </a:defRPr>
            </a:lvl1pPr>
          </a:lstStyle>
          <a:p>
            <a:pPr>
              <a:defRPr/>
            </a:pPr>
            <a:endParaRPr lang="en-US"/>
          </a:p>
        </p:txBody>
      </p:sp>
      <p:sp>
        <p:nvSpPr>
          <p:cNvPr id="4099" name="Rectangle 3"/>
          <p:cNvSpPr>
            <a:spLocks noGrp="1" noChangeArrowheads="1"/>
          </p:cNvSpPr>
          <p:nvPr>
            <p:ph type="dt" sz="quarter" idx="1"/>
          </p:nvPr>
        </p:nvSpPr>
        <p:spPr bwMode="auto">
          <a:xfrm>
            <a:off x="5319495" y="0"/>
            <a:ext cx="4068980" cy="394046"/>
          </a:xfrm>
          <a:prstGeom prst="rect">
            <a:avLst/>
          </a:prstGeom>
          <a:noFill/>
          <a:ln w="9525">
            <a:noFill/>
            <a:miter lim="800000"/>
            <a:headEnd/>
            <a:tailEnd/>
          </a:ln>
          <a:effectLst/>
        </p:spPr>
        <p:txBody>
          <a:bodyPr vert="horz" wrap="square" lIns="94875" tIns="47438" rIns="94875" bIns="47438" numCol="1" anchor="t" anchorCtr="0" compatLnSpc="1">
            <a:prstTxWarp prst="textNoShape">
              <a:avLst/>
            </a:prstTxWarp>
          </a:bodyPr>
          <a:lstStyle>
            <a:lvl1pPr algn="r" defTabSz="942300">
              <a:defRPr sz="1200">
                <a:ea typeface="+mn-ea"/>
              </a:defRPr>
            </a:lvl1pPr>
          </a:lstStyle>
          <a:p>
            <a:pPr>
              <a:defRPr/>
            </a:pPr>
            <a:endParaRPr lang="en-US"/>
          </a:p>
        </p:txBody>
      </p:sp>
      <p:sp>
        <p:nvSpPr>
          <p:cNvPr id="4100" name="Rectangle 4"/>
          <p:cNvSpPr>
            <a:spLocks noGrp="1" noChangeArrowheads="1"/>
          </p:cNvSpPr>
          <p:nvPr>
            <p:ph type="ftr" sz="quarter" idx="2"/>
          </p:nvPr>
        </p:nvSpPr>
        <p:spPr bwMode="auto">
          <a:xfrm>
            <a:off x="1" y="6708430"/>
            <a:ext cx="4068980" cy="394045"/>
          </a:xfrm>
          <a:prstGeom prst="rect">
            <a:avLst/>
          </a:prstGeom>
          <a:noFill/>
          <a:ln w="9525">
            <a:noFill/>
            <a:miter lim="800000"/>
            <a:headEnd/>
            <a:tailEnd/>
          </a:ln>
          <a:effectLst/>
        </p:spPr>
        <p:txBody>
          <a:bodyPr vert="horz" wrap="square" lIns="94875" tIns="47438" rIns="94875" bIns="47438" numCol="1" anchor="b" anchorCtr="0" compatLnSpc="1">
            <a:prstTxWarp prst="textNoShape">
              <a:avLst/>
            </a:prstTxWarp>
          </a:bodyPr>
          <a:lstStyle>
            <a:lvl1pPr defTabSz="942300">
              <a:defRPr sz="1200">
                <a:ea typeface="+mn-ea"/>
              </a:defRPr>
            </a:lvl1pPr>
          </a:lstStyle>
          <a:p>
            <a:pPr>
              <a:defRPr/>
            </a:pPr>
            <a:endParaRPr lang="en-US"/>
          </a:p>
        </p:txBody>
      </p:sp>
      <p:sp>
        <p:nvSpPr>
          <p:cNvPr id="4101" name="Rectangle 5"/>
          <p:cNvSpPr>
            <a:spLocks noGrp="1" noChangeArrowheads="1"/>
          </p:cNvSpPr>
          <p:nvPr>
            <p:ph type="sldNum" sz="quarter" idx="3"/>
          </p:nvPr>
        </p:nvSpPr>
        <p:spPr bwMode="auto">
          <a:xfrm>
            <a:off x="5319495" y="6708430"/>
            <a:ext cx="4068980" cy="394045"/>
          </a:xfrm>
          <a:prstGeom prst="rect">
            <a:avLst/>
          </a:prstGeom>
          <a:noFill/>
          <a:ln w="9525">
            <a:noFill/>
            <a:miter lim="800000"/>
            <a:headEnd/>
            <a:tailEnd/>
          </a:ln>
          <a:effectLst/>
        </p:spPr>
        <p:txBody>
          <a:bodyPr vert="horz" wrap="square" lIns="94875" tIns="47438" rIns="94875" bIns="47438" numCol="1" anchor="b" anchorCtr="0" compatLnSpc="1">
            <a:prstTxWarp prst="textNoShape">
              <a:avLst/>
            </a:prstTxWarp>
          </a:bodyPr>
          <a:lstStyle>
            <a:lvl1pPr algn="r" defTabSz="942300">
              <a:defRPr sz="1200"/>
            </a:lvl1pPr>
          </a:lstStyle>
          <a:p>
            <a:pPr>
              <a:defRPr/>
            </a:pPr>
            <a:fld id="{B2C0342E-4F68-473D-BFA0-621A5A325687}" type="slidenum">
              <a:rPr lang="en-US"/>
              <a:pPr>
                <a:defRPr/>
              </a:pPr>
              <a:t>‹Nº›</a:t>
            </a:fld>
            <a:endParaRPr lang="en-US" dirty="0"/>
          </a:p>
        </p:txBody>
      </p:sp>
    </p:spTree>
    <p:extLst>
      <p:ext uri="{BB962C8B-B14F-4D97-AF65-F5344CB8AC3E}">
        <p14:creationId xmlns:p14="http://schemas.microsoft.com/office/powerpoint/2010/main" val="3921587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4068980" cy="355446"/>
          </a:xfrm>
          <a:prstGeom prst="rect">
            <a:avLst/>
          </a:prstGeom>
          <a:noFill/>
          <a:ln w="9525">
            <a:noFill/>
            <a:miter lim="800000"/>
            <a:headEnd/>
            <a:tailEnd/>
          </a:ln>
          <a:effectLst/>
        </p:spPr>
        <p:txBody>
          <a:bodyPr vert="horz" wrap="square" lIns="94875" tIns="47438" rIns="94875" bIns="47438" numCol="1" anchor="t" anchorCtr="0" compatLnSpc="1">
            <a:prstTxWarp prst="textNoShape">
              <a:avLst/>
            </a:prstTxWarp>
          </a:bodyPr>
          <a:lstStyle>
            <a:lvl1pPr defTabSz="942300">
              <a:defRPr sz="1200">
                <a:ea typeface="+mn-ea"/>
              </a:defRPr>
            </a:lvl1pPr>
          </a:lstStyle>
          <a:p>
            <a:pPr>
              <a:defRPr/>
            </a:pPr>
            <a:endParaRPr lang="en-US"/>
          </a:p>
        </p:txBody>
      </p:sp>
      <p:sp>
        <p:nvSpPr>
          <p:cNvPr id="3075" name="Rectangle 3"/>
          <p:cNvSpPr>
            <a:spLocks noGrp="1" noChangeArrowheads="1"/>
          </p:cNvSpPr>
          <p:nvPr>
            <p:ph type="dt" idx="1"/>
          </p:nvPr>
        </p:nvSpPr>
        <p:spPr bwMode="auto">
          <a:xfrm>
            <a:off x="5319495" y="0"/>
            <a:ext cx="4068980" cy="355446"/>
          </a:xfrm>
          <a:prstGeom prst="rect">
            <a:avLst/>
          </a:prstGeom>
          <a:noFill/>
          <a:ln w="9525">
            <a:noFill/>
            <a:miter lim="800000"/>
            <a:headEnd/>
            <a:tailEnd/>
          </a:ln>
          <a:effectLst/>
        </p:spPr>
        <p:txBody>
          <a:bodyPr vert="horz" wrap="square" lIns="94875" tIns="47438" rIns="94875" bIns="47438" numCol="1" anchor="t" anchorCtr="0" compatLnSpc="1">
            <a:prstTxWarp prst="textNoShape">
              <a:avLst/>
            </a:prstTxWarp>
          </a:bodyPr>
          <a:lstStyle>
            <a:lvl1pPr algn="r" defTabSz="942300">
              <a:defRPr sz="1200">
                <a:ea typeface="+mn-ea"/>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2921000" y="533400"/>
            <a:ext cx="3546475" cy="266065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p:nvPr>
        </p:nvSpPr>
        <p:spPr bwMode="auto">
          <a:xfrm>
            <a:off x="1252119" y="3374319"/>
            <a:ext cx="6884240" cy="3195793"/>
          </a:xfrm>
          <a:prstGeom prst="rect">
            <a:avLst/>
          </a:prstGeom>
          <a:noFill/>
          <a:ln w="9525">
            <a:noFill/>
            <a:miter lim="800000"/>
            <a:headEnd/>
            <a:tailEnd/>
          </a:ln>
          <a:effectLst/>
        </p:spPr>
        <p:txBody>
          <a:bodyPr vert="horz" wrap="square" lIns="94875" tIns="47438" rIns="94875" bIns="474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1" y="6747031"/>
            <a:ext cx="4068980" cy="355445"/>
          </a:xfrm>
          <a:prstGeom prst="rect">
            <a:avLst/>
          </a:prstGeom>
          <a:noFill/>
          <a:ln w="9525">
            <a:noFill/>
            <a:miter lim="800000"/>
            <a:headEnd/>
            <a:tailEnd/>
          </a:ln>
          <a:effectLst/>
        </p:spPr>
        <p:txBody>
          <a:bodyPr vert="horz" wrap="square" lIns="94875" tIns="47438" rIns="94875" bIns="47438" numCol="1" anchor="b" anchorCtr="0" compatLnSpc="1">
            <a:prstTxWarp prst="textNoShape">
              <a:avLst/>
            </a:prstTxWarp>
          </a:bodyPr>
          <a:lstStyle>
            <a:lvl1pPr defTabSz="942300">
              <a:defRPr sz="1200">
                <a:ea typeface="+mn-ea"/>
              </a:defRPr>
            </a:lvl1pPr>
          </a:lstStyle>
          <a:p>
            <a:pPr>
              <a:defRPr/>
            </a:pPr>
            <a:endParaRPr lang="en-US"/>
          </a:p>
        </p:txBody>
      </p:sp>
      <p:sp>
        <p:nvSpPr>
          <p:cNvPr id="3079" name="Rectangle 7"/>
          <p:cNvSpPr>
            <a:spLocks noGrp="1" noChangeArrowheads="1"/>
          </p:cNvSpPr>
          <p:nvPr>
            <p:ph type="sldNum" sz="quarter" idx="5"/>
          </p:nvPr>
        </p:nvSpPr>
        <p:spPr bwMode="auto">
          <a:xfrm>
            <a:off x="5319495" y="6747031"/>
            <a:ext cx="4068980" cy="355445"/>
          </a:xfrm>
          <a:prstGeom prst="rect">
            <a:avLst/>
          </a:prstGeom>
          <a:noFill/>
          <a:ln w="9525">
            <a:noFill/>
            <a:miter lim="800000"/>
            <a:headEnd/>
            <a:tailEnd/>
          </a:ln>
          <a:effectLst/>
        </p:spPr>
        <p:txBody>
          <a:bodyPr vert="horz" wrap="square" lIns="94875" tIns="47438" rIns="94875" bIns="47438" numCol="1" anchor="b" anchorCtr="0" compatLnSpc="1">
            <a:prstTxWarp prst="textNoShape">
              <a:avLst/>
            </a:prstTxWarp>
          </a:bodyPr>
          <a:lstStyle>
            <a:lvl1pPr algn="r" defTabSz="942300">
              <a:defRPr sz="1200"/>
            </a:lvl1pPr>
          </a:lstStyle>
          <a:p>
            <a:pPr>
              <a:defRPr/>
            </a:pPr>
            <a:fld id="{D03AF709-DE7E-4407-A414-01577F7E8BBA}" type="slidenum">
              <a:rPr lang="en-US"/>
              <a:pPr>
                <a:defRPr/>
              </a:pPr>
              <a:t>‹Nº›</a:t>
            </a:fld>
            <a:endParaRPr lang="en-US" dirty="0"/>
          </a:p>
        </p:txBody>
      </p:sp>
    </p:spTree>
    <p:extLst>
      <p:ext uri="{BB962C8B-B14F-4D97-AF65-F5344CB8AC3E}">
        <p14:creationId xmlns:p14="http://schemas.microsoft.com/office/powerpoint/2010/main" val="39457366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5" name="4 Marcador de pie de página"/>
          <p:cNvSpPr>
            <a:spLocks noGrp="1"/>
          </p:cNvSpPr>
          <p:nvPr>
            <p:ph type="ftr" sz="quarter" idx="11"/>
          </p:nvPr>
        </p:nvSpPr>
        <p:spPr/>
        <p:txBody>
          <a:bodyPr/>
          <a:lstStyle/>
          <a:p>
            <a:pPr>
              <a:defRPr/>
            </a:pPr>
            <a:r>
              <a:rPr lang="en-US"/>
              <a:t>Footer goes here</a:t>
            </a:r>
          </a:p>
        </p:txBody>
      </p:sp>
      <p:sp>
        <p:nvSpPr>
          <p:cNvPr id="6" name="5 Marcador de número de diapositiva"/>
          <p:cNvSpPr>
            <a:spLocks noGrp="1"/>
          </p:cNvSpPr>
          <p:nvPr>
            <p:ph type="sldNum" sz="quarter" idx="12"/>
          </p:nvPr>
        </p:nvSpPr>
        <p:spPr/>
        <p:txBody>
          <a:bodyPr/>
          <a:lstStyle/>
          <a:p>
            <a:pPr>
              <a:defRPr/>
            </a:pPr>
            <a:fld id="{65472A10-15C0-491E-A52F-45CA964DECDB}" type="slidenum">
              <a:rPr lang="en-US" smtClean="0"/>
              <a:pPr>
                <a:defRPr/>
              </a:pPr>
              <a:t>‹Nº›</a:t>
            </a:fld>
            <a:endParaRPr lang="en-US" dirty="0"/>
          </a:p>
        </p:txBody>
      </p:sp>
      <p:grpSp>
        <p:nvGrpSpPr>
          <p:cNvPr id="7" name="Group 12"/>
          <p:cNvGrpSpPr>
            <a:grpSpLocks/>
          </p:cNvGrpSpPr>
          <p:nvPr userDrawn="1"/>
        </p:nvGrpSpPr>
        <p:grpSpPr bwMode="auto">
          <a:xfrm>
            <a:off x="6448425" y="700088"/>
            <a:ext cx="2439988" cy="779462"/>
            <a:chOff x="4062" y="347"/>
            <a:chExt cx="1537" cy="491"/>
          </a:xfrm>
        </p:grpSpPr>
        <p:pic>
          <p:nvPicPr>
            <p:cNvPr id="8" name="Picture 9" descr="wmt_h_tag_sm_c"/>
            <p:cNvPicPr>
              <a:picLocks noChangeAspect="1" noChangeArrowheads="1"/>
            </p:cNvPicPr>
            <p:nvPr/>
          </p:nvPicPr>
          <p:blipFill>
            <a:blip r:embed="rId2" cstate="screen"/>
            <a:srcRect/>
            <a:stretch>
              <a:fillRect/>
            </a:stretch>
          </p:blipFill>
          <p:spPr bwMode="auto">
            <a:xfrm>
              <a:off x="4062" y="347"/>
              <a:ext cx="1537" cy="491"/>
            </a:xfrm>
            <a:prstGeom prst="rect">
              <a:avLst/>
            </a:prstGeom>
            <a:noFill/>
            <a:ln w="9525">
              <a:noFill/>
              <a:miter lim="800000"/>
              <a:headEnd/>
              <a:tailEnd/>
            </a:ln>
          </p:spPr>
        </p:pic>
        <p:sp>
          <p:nvSpPr>
            <p:cNvPr id="9" name="Rectangle 11"/>
            <p:cNvSpPr>
              <a:spLocks noChangeArrowheads="1"/>
            </p:cNvSpPr>
            <p:nvPr userDrawn="1"/>
          </p:nvSpPr>
          <p:spPr bwMode="auto">
            <a:xfrm>
              <a:off x="4108" y="706"/>
              <a:ext cx="1090" cy="108"/>
            </a:xfrm>
            <a:prstGeom prst="rect">
              <a:avLst/>
            </a:prstGeom>
            <a:solidFill>
              <a:schemeClr val="bg1"/>
            </a:solidFill>
            <a:ln w="12700">
              <a:noFill/>
              <a:miter lim="800000"/>
              <a:headEnd type="none" w="sm" len="sm"/>
              <a:tailEnd type="none" w="sm" len="sm"/>
            </a:ln>
            <a:effectLst/>
          </p:spPr>
          <p:txBody>
            <a:bodyPr wrap="none" anchor="ctr"/>
            <a:lstStyle/>
            <a:p>
              <a:pPr algn="ctr">
                <a:defRPr/>
              </a:pPr>
              <a:endParaRPr lang="es-ES" dirty="0">
                <a:solidFill>
                  <a:schemeClr val="bg1"/>
                </a:solidFill>
                <a:ea typeface="+mn-ea"/>
              </a:endParaRPr>
            </a:p>
          </p:txBody>
        </p:sp>
      </p:grpSp>
    </p:spTree>
    <p:extLst>
      <p:ext uri="{BB962C8B-B14F-4D97-AF65-F5344CB8AC3E}">
        <p14:creationId xmlns:p14="http://schemas.microsoft.com/office/powerpoint/2010/main" val="2957313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5" name="4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6" name="5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263012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5" name="4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6" name="5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769571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5" name="4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6" name="5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251863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5" name="4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6" name="5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2592022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6" name="5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7" name="6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3928936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8" name="7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9" name="8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2885483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4" name="3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5" name="4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83514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3" name="2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4" name="3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425820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6" name="5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7" name="6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884082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AA964D0E-3DDD-4F8F-AB6F-CFF5CDB8D2CF}" type="datetimeFigureOut">
              <a:rPr lang="es-CL" smtClean="0"/>
              <a:t>14-09-2018</a:t>
            </a:fld>
            <a:endParaRPr lang="es-CL"/>
          </a:p>
        </p:txBody>
      </p:sp>
      <p:sp>
        <p:nvSpPr>
          <p:cNvPr id="6" name="5 Marcador de pie de página"/>
          <p:cNvSpPr>
            <a:spLocks noGrp="1"/>
          </p:cNvSpPr>
          <p:nvPr>
            <p:ph type="ftr" sz="quarter" idx="11"/>
          </p:nvPr>
        </p:nvSpPr>
        <p:spPr/>
        <p:txBody>
          <a:bodyPr/>
          <a:lstStyle/>
          <a:p>
            <a:pPr>
              <a:defRPr/>
            </a:pPr>
            <a:r>
              <a:rPr lang="es-ES"/>
              <a:t>Programa de entrenamiento en normativa de libre competencia</a:t>
            </a:r>
            <a:endParaRPr lang="en-US"/>
          </a:p>
        </p:txBody>
      </p:sp>
      <p:sp>
        <p:nvSpPr>
          <p:cNvPr id="7" name="6 Marcador de número de diapositiva"/>
          <p:cNvSpPr>
            <a:spLocks noGrp="1"/>
          </p:cNvSpPr>
          <p:nvPr>
            <p:ph type="sldNum" sz="quarter" idx="12"/>
          </p:nvPr>
        </p:nvSpPr>
        <p:spPr/>
        <p:txBody>
          <a:bodyPr/>
          <a:lstStyle/>
          <a:p>
            <a:fld id="{20EBD3F0-2C75-4875-86F7-A8674418EB92}" type="slidenum">
              <a:rPr lang="es-CL" smtClean="0"/>
              <a:t>‹Nº›</a:t>
            </a:fld>
            <a:endParaRPr lang="es-CL"/>
          </a:p>
        </p:txBody>
      </p:sp>
    </p:spTree>
    <p:extLst>
      <p:ext uri="{BB962C8B-B14F-4D97-AF65-F5344CB8AC3E}">
        <p14:creationId xmlns:p14="http://schemas.microsoft.com/office/powerpoint/2010/main" val="1882339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964D0E-3DDD-4F8F-AB6F-CFF5CDB8D2CF}" type="datetimeFigureOut">
              <a:rPr lang="es-CL" smtClean="0"/>
              <a:t>14-09-2018</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
              <a:t>Programa de entrenamiento en normativa de libre competencia</a:t>
            </a: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EBD3F0-2C75-4875-86F7-A8674418EB92}" type="slidenum">
              <a:rPr lang="es-CL" smtClean="0"/>
              <a:t>‹Nº›</a:t>
            </a:fld>
            <a:endParaRPr lang="es-CL"/>
          </a:p>
        </p:txBody>
      </p:sp>
      <p:grpSp>
        <p:nvGrpSpPr>
          <p:cNvPr id="7" name="Group 15"/>
          <p:cNvGrpSpPr>
            <a:grpSpLocks/>
          </p:cNvGrpSpPr>
          <p:nvPr userDrawn="1"/>
        </p:nvGrpSpPr>
        <p:grpSpPr bwMode="auto">
          <a:xfrm>
            <a:off x="6948488" y="6294438"/>
            <a:ext cx="1492250" cy="457200"/>
            <a:chOff x="4688" y="3967"/>
            <a:chExt cx="940" cy="288"/>
          </a:xfrm>
        </p:grpSpPr>
        <p:pic>
          <p:nvPicPr>
            <p:cNvPr id="8" name="Picture 9" descr="wmt_h_tag_sm_c"/>
            <p:cNvPicPr>
              <a:picLocks noChangeAspect="1" noChangeArrowheads="1"/>
            </p:cNvPicPr>
            <p:nvPr userDrawn="1"/>
          </p:nvPicPr>
          <p:blipFill>
            <a:blip r:embed="rId13" cstate="screen"/>
            <a:srcRect/>
            <a:stretch>
              <a:fillRect/>
            </a:stretch>
          </p:blipFill>
          <p:spPr bwMode="auto">
            <a:xfrm>
              <a:off x="4688" y="3967"/>
              <a:ext cx="940" cy="288"/>
            </a:xfrm>
            <a:prstGeom prst="rect">
              <a:avLst/>
            </a:prstGeom>
            <a:noFill/>
            <a:ln w="9525">
              <a:noFill/>
              <a:miter lim="800000"/>
              <a:headEnd/>
              <a:tailEnd/>
            </a:ln>
          </p:spPr>
        </p:pic>
        <p:sp>
          <p:nvSpPr>
            <p:cNvPr id="9" name="Rectangle 14"/>
            <p:cNvSpPr>
              <a:spLocks noChangeArrowheads="1"/>
            </p:cNvSpPr>
            <p:nvPr userDrawn="1"/>
          </p:nvSpPr>
          <p:spPr bwMode="auto">
            <a:xfrm>
              <a:off x="4713" y="4172"/>
              <a:ext cx="663" cy="75"/>
            </a:xfrm>
            <a:prstGeom prst="rect">
              <a:avLst/>
            </a:prstGeom>
            <a:solidFill>
              <a:schemeClr val="bg1"/>
            </a:solidFill>
            <a:ln w="12700">
              <a:noFill/>
              <a:miter lim="800000"/>
              <a:headEnd type="none" w="sm" len="sm"/>
              <a:tailEnd type="none" w="sm" len="sm"/>
            </a:ln>
            <a:effectLst/>
          </p:spPr>
          <p:txBody>
            <a:bodyPr wrap="none" anchor="ctr"/>
            <a:lstStyle/>
            <a:p>
              <a:pPr>
                <a:defRPr/>
              </a:pPr>
              <a:endParaRPr lang="es-ES" dirty="0">
                <a:ea typeface="+mn-ea"/>
              </a:endParaRPr>
            </a:p>
          </p:txBody>
        </p:sp>
      </p:grpSp>
    </p:spTree>
    <p:extLst>
      <p:ext uri="{BB962C8B-B14F-4D97-AF65-F5344CB8AC3E}">
        <p14:creationId xmlns:p14="http://schemas.microsoft.com/office/powerpoint/2010/main" val="3081324220"/>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7.png"/><Relationship Id="rId7"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riella.baeza\Desktop\Walmart\portada-04.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riella.baeza\Desktop\Walmart\logo-02.pn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097407" y="1667364"/>
            <a:ext cx="4912970" cy="2029800"/>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p:cNvSpPr txBox="1">
            <a:spLocks/>
          </p:cNvSpPr>
          <p:nvPr/>
        </p:nvSpPr>
        <p:spPr>
          <a:xfrm>
            <a:off x="251521" y="4162036"/>
            <a:ext cx="8614636" cy="1422405"/>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4000" b="1" dirty="0">
                <a:solidFill>
                  <a:schemeClr val="bg1"/>
                </a:solidFill>
                <a:latin typeface="Arial Narrow" panose="020B0606020202030204" pitchFamily="34" charset="0"/>
              </a:rPr>
              <a:t>Capacitación Local SBA 622</a:t>
            </a: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28738" y="5366601"/>
            <a:ext cx="2650307" cy="1080000"/>
          </a:xfrm>
          <a:prstGeom prst="rect">
            <a:avLst/>
          </a:prstGeom>
        </p:spPr>
      </p:pic>
    </p:spTree>
    <p:extLst>
      <p:ext uri="{BB962C8B-B14F-4D97-AF65-F5344CB8AC3E}">
        <p14:creationId xmlns:p14="http://schemas.microsoft.com/office/powerpoint/2010/main" val="407182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050"/>
                                        </p:tgtEl>
                                      </p:cBhvr>
                                    </p:animEffect>
                                    <p:animScale>
                                      <p:cBhvr>
                                        <p:cTn id="7" dur="2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ariella.baeza\Desktop\Walmart\portada-04.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riella.baeza\Desktop\Walmart\logo-02.pn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097407" y="2424132"/>
            <a:ext cx="4912970" cy="202980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805040" y="4761185"/>
            <a:ext cx="7533920" cy="12927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1" dirty="0">
                <a:solidFill>
                  <a:schemeClr val="bg1"/>
                </a:solidFill>
              </a:rPr>
              <a:t>medioambiente@walmart.com</a:t>
            </a:r>
          </a:p>
        </p:txBody>
      </p:sp>
    </p:spTree>
    <p:extLst>
      <p:ext uri="{BB962C8B-B14F-4D97-AF65-F5344CB8AC3E}">
        <p14:creationId xmlns:p14="http://schemas.microsoft.com/office/powerpoint/2010/main" val="227829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050"/>
                                        </p:tgtEl>
                                      </p:cBhvr>
                                    </p:animEffect>
                                    <p:animScale>
                                      <p:cBhvr>
                                        <p:cTn id="7" dur="250" autoRev="1" fill="hold"/>
                                        <p:tgtEl>
                                          <p:spTgt spid="2050"/>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927279" y="1309283"/>
            <a:ext cx="7263684" cy="4524315"/>
          </a:xfrm>
          <a:prstGeom prst="rect">
            <a:avLst/>
          </a:prstGeom>
          <a:noFill/>
        </p:spPr>
        <p:txBody>
          <a:bodyPr wrap="square" rtlCol="0">
            <a:spAutoFit/>
          </a:bodyPr>
          <a:lstStyle/>
          <a:p>
            <a:r>
              <a:rPr lang="es-CL" b="1" dirty="0"/>
              <a:t>Cumplimiento de Norma de Emisión de Ruido D.S. N° 38/12</a:t>
            </a:r>
          </a:p>
          <a:p>
            <a:endParaRPr lang="es-CL" dirty="0"/>
          </a:p>
          <a:p>
            <a:endParaRPr lang="es-CL" dirty="0"/>
          </a:p>
          <a:p>
            <a:r>
              <a:rPr lang="es-CL" b="1" dirty="0"/>
              <a:t>Objetivos:</a:t>
            </a:r>
          </a:p>
          <a:p>
            <a:pPr marL="285750" indent="-285750">
              <a:buFont typeface="Arial" panose="020B0604020202020204" pitchFamily="34" charset="0"/>
              <a:buChar char="•"/>
            </a:pPr>
            <a:r>
              <a:rPr lang="es-CL" dirty="0"/>
              <a:t>Conocer las exigencias de la Norma de Emisión de Ruido</a:t>
            </a:r>
          </a:p>
          <a:p>
            <a:endParaRPr lang="es-CL" dirty="0"/>
          </a:p>
          <a:p>
            <a:pPr marL="285750" indent="-285750">
              <a:buFont typeface="Arial" panose="020B0604020202020204" pitchFamily="34" charset="0"/>
              <a:buChar char="•"/>
            </a:pPr>
            <a:r>
              <a:rPr lang="es-CL" dirty="0"/>
              <a:t>Reforzar buenas prácticas operacionales en nuestro local</a:t>
            </a:r>
          </a:p>
          <a:p>
            <a:endParaRPr lang="es-CL" dirty="0"/>
          </a:p>
          <a:p>
            <a:pPr marL="285750" indent="-285750">
              <a:buFont typeface="Arial" panose="020B0604020202020204" pitchFamily="34" charset="0"/>
              <a:buChar char="•"/>
            </a:pPr>
            <a:r>
              <a:rPr lang="es-CL" dirty="0"/>
              <a:t>Reforzar la política de Buen Vecino de Walmart Chile</a:t>
            </a:r>
          </a:p>
          <a:p>
            <a:pPr marL="285750" indent="-285750">
              <a:buFont typeface="Arial" panose="020B0604020202020204" pitchFamily="34" charset="0"/>
              <a:buChar char="•"/>
            </a:pPr>
            <a:endParaRPr lang="es-CL" dirty="0"/>
          </a:p>
          <a:p>
            <a:pPr marL="285750" indent="-285750">
              <a:buFont typeface="Arial" panose="020B0604020202020204" pitchFamily="34" charset="0"/>
              <a:buChar char="•"/>
            </a:pPr>
            <a:endParaRPr lang="es-CL" dirty="0"/>
          </a:p>
          <a:p>
            <a:r>
              <a:rPr lang="es-CL" b="1" dirty="0"/>
              <a:t>Actividades:</a:t>
            </a:r>
          </a:p>
          <a:p>
            <a:pPr marL="285750" indent="-285750">
              <a:buFont typeface="Arial" panose="020B0604020202020204" pitchFamily="34" charset="0"/>
              <a:buChar char="•"/>
            </a:pPr>
            <a:r>
              <a:rPr lang="es-CL" dirty="0"/>
              <a:t>Presentación</a:t>
            </a:r>
          </a:p>
          <a:p>
            <a:endParaRPr lang="es-CL" dirty="0"/>
          </a:p>
          <a:p>
            <a:pPr marL="285750" indent="-285750">
              <a:buFont typeface="Arial" panose="020B0604020202020204" pitchFamily="34" charset="0"/>
              <a:buChar char="•"/>
            </a:pPr>
            <a:r>
              <a:rPr lang="es-CL" dirty="0"/>
              <a:t>Ronda de preguntas</a:t>
            </a:r>
          </a:p>
          <a:p>
            <a:endParaRPr lang="es-CL" dirty="0"/>
          </a:p>
        </p:txBody>
      </p:sp>
    </p:spTree>
    <p:extLst>
      <p:ext uri="{BB962C8B-B14F-4D97-AF65-F5344CB8AC3E}">
        <p14:creationId xmlns:p14="http://schemas.microsoft.com/office/powerpoint/2010/main" val="4182274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le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378" y="1465538"/>
            <a:ext cx="2837793" cy="16181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3767959" y="1307878"/>
            <a:ext cx="4776951" cy="1754326"/>
          </a:xfrm>
          <a:prstGeom prst="rect">
            <a:avLst/>
          </a:prstGeom>
          <a:noFill/>
        </p:spPr>
        <p:txBody>
          <a:bodyPr wrap="square" rtlCol="0">
            <a:spAutoFit/>
          </a:bodyPr>
          <a:lstStyle/>
          <a:p>
            <a:r>
              <a:rPr lang="es-CL" b="1" dirty="0"/>
              <a:t>Decreto N° 38/2012 del Ministerio del Medio Ambiente</a:t>
            </a:r>
          </a:p>
          <a:p>
            <a:endParaRPr lang="es-CL" b="1" dirty="0"/>
          </a:p>
          <a:p>
            <a:pPr algn="just"/>
            <a:r>
              <a:rPr lang="es-CL" b="1" dirty="0"/>
              <a:t>Qué regula? </a:t>
            </a:r>
            <a:r>
              <a:rPr lang="es-CL" dirty="0"/>
              <a:t>Los niveles máximos de ruido generados por fuentes emisoras (supermercado).</a:t>
            </a:r>
          </a:p>
        </p:txBody>
      </p:sp>
      <p:sp>
        <p:nvSpPr>
          <p:cNvPr id="7" name="6 CuadroTexto"/>
          <p:cNvSpPr txBox="1"/>
          <p:nvPr/>
        </p:nvSpPr>
        <p:spPr>
          <a:xfrm>
            <a:off x="646378" y="3428999"/>
            <a:ext cx="7898532" cy="2308324"/>
          </a:xfrm>
          <a:prstGeom prst="rect">
            <a:avLst/>
          </a:prstGeom>
          <a:noFill/>
        </p:spPr>
        <p:txBody>
          <a:bodyPr wrap="square" rtlCol="0">
            <a:spAutoFit/>
          </a:bodyPr>
          <a:lstStyle/>
          <a:p>
            <a:pPr algn="just"/>
            <a:r>
              <a:rPr lang="es-CL" b="1" dirty="0"/>
              <a:t>Cómo y donde se evalúa? </a:t>
            </a:r>
            <a:r>
              <a:rPr lang="es-CL" dirty="0"/>
              <a:t>Se realizan mediciones en la fuente y los receptores (vecinos). Los límites permitidos por la normativa deben ser cumplidos en el receptor (vecino).</a:t>
            </a:r>
          </a:p>
          <a:p>
            <a:pPr algn="just"/>
            <a:endParaRPr lang="es-CL" dirty="0"/>
          </a:p>
          <a:p>
            <a:pPr algn="just"/>
            <a:r>
              <a:rPr lang="es-CL" b="1" dirty="0"/>
              <a:t>Fiscalización y control: </a:t>
            </a:r>
            <a:r>
              <a:rPr lang="es-CL" dirty="0"/>
              <a:t>Pueden fiscalizar autoridades como la Superintendencia del Medio Ambiente, Seremi de Salud, Municipios, etc. Las fiscalizaciones pueden ser originadas por denuncias de vecinos, como también por visitas de rutina programadas con antelación.</a:t>
            </a:r>
          </a:p>
        </p:txBody>
      </p:sp>
    </p:spTree>
    <p:extLst>
      <p:ext uri="{BB962C8B-B14F-4D97-AF65-F5344CB8AC3E}">
        <p14:creationId xmlns:p14="http://schemas.microsoft.com/office/powerpoint/2010/main" val="809605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le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3103" y="4476752"/>
            <a:ext cx="2837793" cy="16181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Título 1"/>
          <p:cNvSpPr txBox="1">
            <a:spLocks/>
          </p:cNvSpPr>
          <p:nvPr/>
        </p:nvSpPr>
        <p:spPr>
          <a:xfrm>
            <a:off x="1194220" y="2456308"/>
            <a:ext cx="6755559" cy="7200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2800" b="1" dirty="0">
                <a:solidFill>
                  <a:schemeClr val="accent1">
                    <a:lumMod val="50000"/>
                  </a:schemeClr>
                </a:solidFill>
                <a:latin typeface="Arial Narrow" panose="020B0606020202030204" pitchFamily="34" charset="0"/>
              </a:rPr>
              <a:t>Cómo se relaciona la norma de emisión de ruidos (D.S. N° 38/11) con nosotros? </a:t>
            </a:r>
          </a:p>
        </p:txBody>
      </p:sp>
    </p:spTree>
    <p:extLst>
      <p:ext uri="{BB962C8B-B14F-4D97-AF65-F5344CB8AC3E}">
        <p14:creationId xmlns:p14="http://schemas.microsoft.com/office/powerpoint/2010/main" val="1026656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23" name="Título 1"/>
          <p:cNvSpPr txBox="1">
            <a:spLocks/>
          </p:cNvSpPr>
          <p:nvPr/>
        </p:nvSpPr>
        <p:spPr>
          <a:xfrm>
            <a:off x="2136922" y="548680"/>
            <a:ext cx="6755559" cy="7200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CL" altLang="es-CL" sz="2800" b="1" dirty="0">
                <a:solidFill>
                  <a:schemeClr val="accent1">
                    <a:lumMod val="50000"/>
                  </a:schemeClr>
                </a:solidFill>
                <a:latin typeface="Arial Narrow" panose="020B0606020202030204" pitchFamily="34" charset="0"/>
              </a:rPr>
              <a:t>La Compañía genera importantes beneficios a la comunidad y a su vez algunos impactos</a:t>
            </a:r>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2531400"/>
            <a:ext cx="2881313"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ítulo 1"/>
          <p:cNvSpPr txBox="1">
            <a:spLocks/>
          </p:cNvSpPr>
          <p:nvPr/>
        </p:nvSpPr>
        <p:spPr bwMode="auto">
          <a:xfrm>
            <a:off x="2916238" y="2340900"/>
            <a:ext cx="14398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Precios Bajos</a:t>
            </a:r>
          </a:p>
        </p:txBody>
      </p:sp>
      <p:sp>
        <p:nvSpPr>
          <p:cNvPr id="13" name="Título 1"/>
          <p:cNvSpPr txBox="1">
            <a:spLocks/>
          </p:cNvSpPr>
          <p:nvPr/>
        </p:nvSpPr>
        <p:spPr bwMode="auto">
          <a:xfrm>
            <a:off x="2916238" y="3075912"/>
            <a:ext cx="1444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Calidad</a:t>
            </a:r>
          </a:p>
        </p:txBody>
      </p:sp>
      <p:sp>
        <p:nvSpPr>
          <p:cNvPr id="14" name="Título 1"/>
          <p:cNvSpPr txBox="1">
            <a:spLocks/>
          </p:cNvSpPr>
          <p:nvPr/>
        </p:nvSpPr>
        <p:spPr bwMode="auto">
          <a:xfrm>
            <a:off x="2916238" y="3796637"/>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Empleos</a:t>
            </a:r>
          </a:p>
        </p:txBody>
      </p:sp>
      <p:sp>
        <p:nvSpPr>
          <p:cNvPr id="15" name="Título 1"/>
          <p:cNvSpPr txBox="1">
            <a:spLocks/>
          </p:cNvSpPr>
          <p:nvPr/>
        </p:nvSpPr>
        <p:spPr bwMode="auto">
          <a:xfrm>
            <a:off x="2916238" y="4515775"/>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Accesibilidad</a:t>
            </a:r>
          </a:p>
        </p:txBody>
      </p:sp>
      <p:sp>
        <p:nvSpPr>
          <p:cNvPr id="16" name="Título 1"/>
          <p:cNvSpPr txBox="1">
            <a:spLocks/>
          </p:cNvSpPr>
          <p:nvPr/>
        </p:nvSpPr>
        <p:spPr bwMode="auto">
          <a:xfrm>
            <a:off x="2916238" y="5223800"/>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Entre otros…</a:t>
            </a:r>
          </a:p>
        </p:txBody>
      </p:sp>
      <p:pic>
        <p:nvPicPr>
          <p:cNvPr id="17" name="Picture 4" descr="http://www.walmartchile.cl/wps/wcm/connect/84c12d8041cd0e1ab8b9bffdaf1a805c/foto_marca_lider_alta.jpg?MOD=AJPE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3" y="4828512"/>
            <a:ext cx="1354137"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descr="http://www.walmartchile.cl/wps/wcm/connect/d985e08041cd1159be29bffdaf1a805c/crecer.jpg?MOD=AJPER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4845975"/>
            <a:ext cx="1439863"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ítulo 1"/>
          <p:cNvSpPr txBox="1">
            <a:spLocks/>
          </p:cNvSpPr>
          <p:nvPr/>
        </p:nvSpPr>
        <p:spPr bwMode="auto">
          <a:xfrm>
            <a:off x="7662863" y="2344075"/>
            <a:ext cx="14398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Ruidos</a:t>
            </a:r>
          </a:p>
        </p:txBody>
      </p:sp>
      <p:sp>
        <p:nvSpPr>
          <p:cNvPr id="22" name="Título 1"/>
          <p:cNvSpPr txBox="1">
            <a:spLocks/>
          </p:cNvSpPr>
          <p:nvPr/>
        </p:nvSpPr>
        <p:spPr bwMode="auto">
          <a:xfrm>
            <a:off x="7662863" y="3052100"/>
            <a:ext cx="1444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Atochamientos</a:t>
            </a:r>
          </a:p>
        </p:txBody>
      </p:sp>
      <p:sp>
        <p:nvSpPr>
          <p:cNvPr id="25" name="Título 1"/>
          <p:cNvSpPr txBox="1">
            <a:spLocks/>
          </p:cNvSpPr>
          <p:nvPr/>
        </p:nvSpPr>
        <p:spPr bwMode="auto">
          <a:xfrm>
            <a:off x="7662863" y="3783937"/>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Basura</a:t>
            </a:r>
          </a:p>
        </p:txBody>
      </p:sp>
      <p:sp>
        <p:nvSpPr>
          <p:cNvPr id="26" name="Título 1"/>
          <p:cNvSpPr txBox="1">
            <a:spLocks/>
          </p:cNvSpPr>
          <p:nvPr/>
        </p:nvSpPr>
        <p:spPr bwMode="auto">
          <a:xfrm>
            <a:off x="7662863" y="4518950"/>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Iluminación</a:t>
            </a:r>
          </a:p>
        </p:txBody>
      </p:sp>
      <p:sp>
        <p:nvSpPr>
          <p:cNvPr id="27" name="Título 1"/>
          <p:cNvSpPr txBox="1">
            <a:spLocks/>
          </p:cNvSpPr>
          <p:nvPr/>
        </p:nvSpPr>
        <p:spPr bwMode="auto">
          <a:xfrm>
            <a:off x="7662863" y="5226975"/>
            <a:ext cx="1446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914400" eaLnBrk="1" hangingPunct="1">
              <a:spcBef>
                <a:spcPct val="0"/>
              </a:spcBef>
              <a:buFontTx/>
              <a:buNone/>
            </a:pPr>
            <a:r>
              <a:rPr lang="es-CL" altLang="es-CL" sz="1600" b="1">
                <a:latin typeface="Arial Narrow" pitchFamily="34" charset="0"/>
              </a:rPr>
              <a:t>Entre otros…</a:t>
            </a:r>
          </a:p>
        </p:txBody>
      </p:sp>
      <p:pic>
        <p:nvPicPr>
          <p:cNvPr id="28" name="Picture 8" descr="http://www.redbiobio.com/wp-content/uploads/2014/11/Camiones-Hualpen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94250" y="2553625"/>
            <a:ext cx="2879725" cy="214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29 Pentágono"/>
          <p:cNvSpPr/>
          <p:nvPr/>
        </p:nvSpPr>
        <p:spPr>
          <a:xfrm>
            <a:off x="49213" y="1615412"/>
            <a:ext cx="4306887" cy="719138"/>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600" b="1" dirty="0">
                <a:latin typeface="Arial Narrow" pitchFamily="34" charset="0"/>
              </a:rPr>
              <a:t>Beneficios</a:t>
            </a:r>
            <a:endParaRPr lang="en-US" sz="1600" b="1" dirty="0">
              <a:latin typeface="Arial Narrow" pitchFamily="34" charset="0"/>
            </a:endParaRPr>
          </a:p>
        </p:txBody>
      </p:sp>
      <p:sp>
        <p:nvSpPr>
          <p:cNvPr id="31" name="30 Pentágono"/>
          <p:cNvSpPr/>
          <p:nvPr/>
        </p:nvSpPr>
        <p:spPr>
          <a:xfrm>
            <a:off x="4787900" y="1615412"/>
            <a:ext cx="4306888" cy="719138"/>
          </a:xfrm>
          <a:prstGeom prst="homePlate">
            <a:avLst/>
          </a:prstGeom>
          <a:solidFill>
            <a:srgbClr val="FFCC00"/>
          </a:solidFill>
          <a:ln>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sz="1600" b="1" dirty="0">
                <a:solidFill>
                  <a:schemeClr val="tx1"/>
                </a:solidFill>
                <a:latin typeface="Arial Narrow" pitchFamily="34" charset="0"/>
              </a:rPr>
              <a:t>Impactos</a:t>
            </a:r>
            <a:endParaRPr lang="en-US" sz="1600" b="1" dirty="0">
              <a:solidFill>
                <a:schemeClr val="tx1"/>
              </a:solidFill>
              <a:latin typeface="Arial Narrow" pitchFamily="34" charset="0"/>
            </a:endParaRPr>
          </a:p>
        </p:txBody>
      </p:sp>
      <p:pic>
        <p:nvPicPr>
          <p:cNvPr id="32" name="Picture 5" descr="C:\Users\fsantib\Desktop\descarg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4250" y="4818987"/>
            <a:ext cx="1079500"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7" descr="https://www.reclamos.cl/files/IMG_1414.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9950" y="4798350"/>
            <a:ext cx="172402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7914289" y="2382712"/>
            <a:ext cx="978191" cy="70485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 name="2 CuadroTexto"/>
          <p:cNvSpPr txBox="1"/>
          <p:nvPr/>
        </p:nvSpPr>
        <p:spPr>
          <a:xfrm>
            <a:off x="154546" y="6025153"/>
            <a:ext cx="8737935" cy="646331"/>
          </a:xfrm>
          <a:prstGeom prst="rect">
            <a:avLst/>
          </a:prstGeom>
          <a:noFill/>
        </p:spPr>
        <p:txBody>
          <a:bodyPr wrap="square" rtlCol="0">
            <a:spAutoFit/>
          </a:bodyPr>
          <a:lstStyle/>
          <a:p>
            <a:pPr algn="ctr"/>
            <a:r>
              <a:rPr lang="es-CL" dirty="0"/>
              <a:t>Debemos implementar y mantener </a:t>
            </a:r>
            <a:r>
              <a:rPr lang="es-CL" b="1" u="sng" dirty="0"/>
              <a:t>Buenas Prácticas</a:t>
            </a:r>
            <a:r>
              <a:rPr lang="es-CL" dirty="0"/>
              <a:t> para mitigar estos impactos, cumpliendo con la normativa y manteniendo buenas relaciones con los vecinos </a:t>
            </a:r>
          </a:p>
        </p:txBody>
      </p:sp>
    </p:spTree>
    <p:extLst>
      <p:ext uri="{BB962C8B-B14F-4D97-AF65-F5344CB8AC3E}">
        <p14:creationId xmlns:p14="http://schemas.microsoft.com/office/powerpoint/2010/main" val="406588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188"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23" name="Título 1"/>
          <p:cNvSpPr txBox="1">
            <a:spLocks/>
          </p:cNvSpPr>
          <p:nvPr/>
        </p:nvSpPr>
        <p:spPr>
          <a:xfrm>
            <a:off x="2136922" y="548680"/>
            <a:ext cx="6755559" cy="7200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CL" altLang="es-CL" sz="2800" b="1" dirty="0">
                <a:solidFill>
                  <a:schemeClr val="accent1">
                    <a:lumMod val="50000"/>
                  </a:schemeClr>
                </a:solidFill>
                <a:latin typeface="Arial Narrow" panose="020B0606020202030204" pitchFamily="34" charset="0"/>
              </a:rPr>
              <a:t>De donde provienen los ruidos molestos en alguno de nuestros locales?</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9565" y="1605635"/>
            <a:ext cx="2290762" cy="16430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1 CuadroTexto"/>
          <p:cNvSpPr txBox="1"/>
          <p:nvPr/>
        </p:nvSpPr>
        <p:spPr>
          <a:xfrm>
            <a:off x="1289565" y="3287334"/>
            <a:ext cx="2290762" cy="369332"/>
          </a:xfrm>
          <a:prstGeom prst="rect">
            <a:avLst/>
          </a:prstGeom>
          <a:noFill/>
        </p:spPr>
        <p:txBody>
          <a:bodyPr wrap="square" rtlCol="0">
            <a:spAutoFit/>
          </a:bodyPr>
          <a:lstStyle/>
          <a:p>
            <a:pPr algn="ctr"/>
            <a:r>
              <a:rPr lang="es-CL" dirty="0"/>
              <a:t>Extractores</a:t>
            </a: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2850" y="1605635"/>
            <a:ext cx="2467145" cy="1641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2" name="21 CuadroTexto"/>
          <p:cNvSpPr txBox="1"/>
          <p:nvPr/>
        </p:nvSpPr>
        <p:spPr>
          <a:xfrm>
            <a:off x="5541041" y="3287334"/>
            <a:ext cx="2290762" cy="369332"/>
          </a:xfrm>
          <a:prstGeom prst="rect">
            <a:avLst/>
          </a:prstGeom>
          <a:noFill/>
        </p:spPr>
        <p:txBody>
          <a:bodyPr wrap="square" rtlCol="0">
            <a:spAutoFit/>
          </a:bodyPr>
          <a:lstStyle/>
          <a:p>
            <a:pPr algn="ctr"/>
            <a:r>
              <a:rPr lang="es-CL" dirty="0"/>
              <a:t>Condensadores</a:t>
            </a:r>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1373" y="4034978"/>
            <a:ext cx="2467145" cy="1641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4" name="23 CuadroTexto"/>
          <p:cNvSpPr txBox="1"/>
          <p:nvPr/>
        </p:nvSpPr>
        <p:spPr>
          <a:xfrm>
            <a:off x="1289565" y="5699255"/>
            <a:ext cx="2290762" cy="369332"/>
          </a:xfrm>
          <a:prstGeom prst="rect">
            <a:avLst/>
          </a:prstGeom>
          <a:noFill/>
        </p:spPr>
        <p:txBody>
          <a:bodyPr wrap="square" rtlCol="0">
            <a:spAutoFit/>
          </a:bodyPr>
          <a:lstStyle/>
          <a:p>
            <a:pPr algn="ctr"/>
            <a:r>
              <a:rPr lang="es-CL" dirty="0"/>
              <a:t>Aire acondicionado</a:t>
            </a:r>
          </a:p>
        </p:txBody>
      </p:sp>
      <p:pic>
        <p:nvPicPr>
          <p:cNvPr id="10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90870" y="4034978"/>
            <a:ext cx="2191104" cy="1641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5" name="24 CuadroTexto"/>
          <p:cNvSpPr txBox="1"/>
          <p:nvPr/>
        </p:nvSpPr>
        <p:spPr>
          <a:xfrm>
            <a:off x="5541041" y="5699746"/>
            <a:ext cx="2290762" cy="369332"/>
          </a:xfrm>
          <a:prstGeom prst="rect">
            <a:avLst/>
          </a:prstGeom>
          <a:noFill/>
        </p:spPr>
        <p:txBody>
          <a:bodyPr wrap="square" rtlCol="0">
            <a:spAutoFit/>
          </a:bodyPr>
          <a:lstStyle/>
          <a:p>
            <a:pPr algn="ctr"/>
            <a:r>
              <a:rPr lang="es-CL" dirty="0"/>
              <a:t>Central de frio</a:t>
            </a:r>
          </a:p>
        </p:txBody>
      </p:sp>
    </p:spTree>
    <p:extLst>
      <p:ext uri="{BB962C8B-B14F-4D97-AF65-F5344CB8AC3E}">
        <p14:creationId xmlns:p14="http://schemas.microsoft.com/office/powerpoint/2010/main" val="2950062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188"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23" name="Título 1"/>
          <p:cNvSpPr txBox="1">
            <a:spLocks/>
          </p:cNvSpPr>
          <p:nvPr/>
        </p:nvSpPr>
        <p:spPr>
          <a:xfrm>
            <a:off x="2136922" y="548680"/>
            <a:ext cx="6755559" cy="7200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CL" altLang="es-CL" sz="2800" b="1" dirty="0">
                <a:solidFill>
                  <a:schemeClr val="accent1">
                    <a:lumMod val="50000"/>
                  </a:schemeClr>
                </a:solidFill>
                <a:latin typeface="Arial Narrow" panose="020B0606020202030204" pitchFamily="34" charset="0"/>
              </a:rPr>
              <a:t>Cómo mitigamos los impactos generados?</a:t>
            </a:r>
          </a:p>
          <a:p>
            <a:pPr algn="just"/>
            <a:r>
              <a:rPr lang="es-CL" altLang="es-CL" sz="2000" dirty="0">
                <a:solidFill>
                  <a:schemeClr val="accent1">
                    <a:lumMod val="50000"/>
                  </a:schemeClr>
                </a:solidFill>
                <a:latin typeface="Arial Narrow" panose="020B0606020202030204" pitchFamily="34" charset="0"/>
              </a:rPr>
              <a:t>Contamos con dos vías de acción</a:t>
            </a:r>
          </a:p>
        </p:txBody>
      </p:sp>
      <p:sp>
        <p:nvSpPr>
          <p:cNvPr id="25" name="24 CuadroTexto"/>
          <p:cNvSpPr txBox="1"/>
          <p:nvPr/>
        </p:nvSpPr>
        <p:spPr>
          <a:xfrm>
            <a:off x="4745422" y="5699746"/>
            <a:ext cx="3610302" cy="646331"/>
          </a:xfrm>
          <a:prstGeom prst="rect">
            <a:avLst/>
          </a:prstGeom>
          <a:noFill/>
        </p:spPr>
        <p:txBody>
          <a:bodyPr wrap="square" rtlCol="0">
            <a:spAutoFit/>
          </a:bodyPr>
          <a:lstStyle/>
          <a:p>
            <a:pPr algn="ctr"/>
            <a:r>
              <a:rPr lang="es-CL" dirty="0"/>
              <a:t>Central de frio insonorizada en un local </a:t>
            </a:r>
            <a:r>
              <a:rPr lang="es-CL" dirty="0" err="1"/>
              <a:t>Acuenta</a:t>
            </a:r>
            <a:endParaRPr lang="es-CL"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22832" y="2794416"/>
            <a:ext cx="2151301" cy="2775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 name="Título 1"/>
          <p:cNvSpPr txBox="1">
            <a:spLocks/>
          </p:cNvSpPr>
          <p:nvPr/>
        </p:nvSpPr>
        <p:spPr>
          <a:xfrm>
            <a:off x="396128" y="1654116"/>
            <a:ext cx="3197078" cy="767111"/>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2000" b="1" dirty="0">
                <a:solidFill>
                  <a:schemeClr val="accent1">
                    <a:lumMod val="50000"/>
                  </a:schemeClr>
                </a:solidFill>
                <a:latin typeface="Arial Narrow" panose="020B0606020202030204" pitchFamily="34" charset="0"/>
              </a:rPr>
              <a:t>Buenas prácticas </a:t>
            </a:r>
            <a:r>
              <a:rPr lang="es-CL" altLang="es-CL" sz="2000" dirty="0">
                <a:solidFill>
                  <a:schemeClr val="accent1">
                    <a:lumMod val="50000"/>
                  </a:schemeClr>
                </a:solidFill>
                <a:latin typeface="Arial Narrow" panose="020B0606020202030204" pitchFamily="34" charset="0"/>
              </a:rPr>
              <a:t>en el encendido/apagado de equipos</a:t>
            </a:r>
          </a:p>
        </p:txBody>
      </p:sp>
      <p:pic>
        <p:nvPicPr>
          <p:cNvPr id="1026" name="Picture 2" descr="https://thumbs.dreamstime.com/z/apagar-el-aire-acondicionado-2107938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27367"/>
          <a:stretch/>
        </p:blipFill>
        <p:spPr bwMode="auto">
          <a:xfrm>
            <a:off x="969825" y="2794416"/>
            <a:ext cx="2049683" cy="277498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Título 1"/>
          <p:cNvSpPr txBox="1">
            <a:spLocks/>
          </p:cNvSpPr>
          <p:nvPr/>
        </p:nvSpPr>
        <p:spPr>
          <a:xfrm>
            <a:off x="4745421" y="1648856"/>
            <a:ext cx="3610303" cy="767111"/>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2000" dirty="0">
                <a:solidFill>
                  <a:schemeClr val="accent1">
                    <a:lumMod val="50000"/>
                  </a:schemeClr>
                </a:solidFill>
                <a:latin typeface="Arial Narrow" panose="020B0606020202030204" pitchFamily="34" charset="0"/>
              </a:rPr>
              <a:t>Insonorización de fuentes, mejoras estructurales o mantenciones</a:t>
            </a:r>
          </a:p>
        </p:txBody>
      </p:sp>
      <p:sp>
        <p:nvSpPr>
          <p:cNvPr id="16" name="15 CuadroTexto"/>
          <p:cNvSpPr txBox="1"/>
          <p:nvPr/>
        </p:nvSpPr>
        <p:spPr>
          <a:xfrm>
            <a:off x="396128" y="5694486"/>
            <a:ext cx="3197078" cy="923330"/>
          </a:xfrm>
          <a:prstGeom prst="rect">
            <a:avLst/>
          </a:prstGeom>
          <a:noFill/>
        </p:spPr>
        <p:txBody>
          <a:bodyPr wrap="square" rtlCol="0">
            <a:spAutoFit/>
          </a:bodyPr>
          <a:lstStyle/>
          <a:p>
            <a:pPr algn="ctr"/>
            <a:r>
              <a:rPr lang="es-CL" dirty="0"/>
              <a:t>Apagar aire acondicionado, extractor de casino, extractor deli, etc. cuando no se utilice</a:t>
            </a:r>
          </a:p>
        </p:txBody>
      </p:sp>
      <p:sp>
        <p:nvSpPr>
          <p:cNvPr id="3" name="2 Rectángulo redondeado"/>
          <p:cNvSpPr/>
          <p:nvPr/>
        </p:nvSpPr>
        <p:spPr>
          <a:xfrm>
            <a:off x="648383" y="3444765"/>
            <a:ext cx="2700000" cy="1679028"/>
          </a:xfrm>
          <a:prstGeom prst="roundRect">
            <a:avLst/>
          </a:prstGeom>
          <a:solidFill>
            <a:schemeClr val="bg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r>
              <a:rPr lang="es-CL" sz="2000" b="1" dirty="0">
                <a:solidFill>
                  <a:schemeClr val="tx1"/>
                </a:solidFill>
              </a:rPr>
              <a:t>Colaboradores en cada local y sección</a:t>
            </a:r>
          </a:p>
        </p:txBody>
      </p:sp>
      <p:sp>
        <p:nvSpPr>
          <p:cNvPr id="18" name="17 Rectángulo redondeado"/>
          <p:cNvSpPr/>
          <p:nvPr/>
        </p:nvSpPr>
        <p:spPr>
          <a:xfrm>
            <a:off x="5199498" y="3439505"/>
            <a:ext cx="2700000" cy="1679028"/>
          </a:xfrm>
          <a:prstGeom prst="roundRect">
            <a:avLst/>
          </a:prstGeom>
          <a:solidFill>
            <a:schemeClr val="bg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ü"/>
            </a:pPr>
            <a:r>
              <a:rPr lang="es-CL" sz="2000" b="1" dirty="0">
                <a:solidFill>
                  <a:schemeClr val="tx1"/>
                </a:solidFill>
              </a:rPr>
              <a:t>Inmobiliaria</a:t>
            </a:r>
          </a:p>
          <a:p>
            <a:pPr marL="285750" indent="-285750" algn="just">
              <a:buFont typeface="Wingdings" panose="05000000000000000000" pitchFamily="2" charset="2"/>
              <a:buChar char="ü"/>
            </a:pPr>
            <a:r>
              <a:rPr lang="es-CL" sz="2000" b="1" dirty="0">
                <a:solidFill>
                  <a:schemeClr val="tx1"/>
                </a:solidFill>
              </a:rPr>
              <a:t>Relaciones comunitarias</a:t>
            </a:r>
          </a:p>
          <a:p>
            <a:pPr marL="285750" indent="-285750" algn="just">
              <a:buFont typeface="Wingdings" panose="05000000000000000000" pitchFamily="2" charset="2"/>
              <a:buChar char="ü"/>
            </a:pPr>
            <a:r>
              <a:rPr lang="es-CL" sz="2000" b="1" dirty="0">
                <a:solidFill>
                  <a:schemeClr val="tx1"/>
                </a:solidFill>
              </a:rPr>
              <a:t>Compliance</a:t>
            </a:r>
          </a:p>
        </p:txBody>
      </p:sp>
    </p:spTree>
    <p:extLst>
      <p:ext uri="{BB962C8B-B14F-4D97-AF65-F5344CB8AC3E}">
        <p14:creationId xmlns:p14="http://schemas.microsoft.com/office/powerpoint/2010/main" val="376074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188"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23" name="Título 1"/>
          <p:cNvSpPr txBox="1">
            <a:spLocks/>
          </p:cNvSpPr>
          <p:nvPr/>
        </p:nvSpPr>
        <p:spPr>
          <a:xfrm>
            <a:off x="2136922" y="233360"/>
            <a:ext cx="6755559" cy="72008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CL" altLang="es-CL" sz="2800" b="1" dirty="0">
                <a:solidFill>
                  <a:schemeClr val="accent1">
                    <a:lumMod val="50000"/>
                  </a:schemeClr>
                </a:solidFill>
                <a:latin typeface="Arial Narrow" panose="020B0606020202030204" pitchFamily="34" charset="0"/>
              </a:rPr>
              <a:t>Cómo informamos sobre fiscalizaciones o reclamos por ruidos molestos?</a:t>
            </a:r>
          </a:p>
        </p:txBody>
      </p:sp>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2462"/>
          <a:stretch/>
        </p:blipFill>
        <p:spPr bwMode="auto">
          <a:xfrm>
            <a:off x="380748" y="1157266"/>
            <a:ext cx="5514722" cy="549029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1 Rectángulo redondeado"/>
          <p:cNvSpPr/>
          <p:nvPr/>
        </p:nvSpPr>
        <p:spPr>
          <a:xfrm>
            <a:off x="895349" y="1252536"/>
            <a:ext cx="4791075" cy="14748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a:solidFill>
                  <a:srgbClr val="FF0000"/>
                </a:solidFill>
              </a:ln>
              <a:noFill/>
            </a:endParaRPr>
          </a:p>
        </p:txBody>
      </p:sp>
      <p:cxnSp>
        <p:nvCxnSpPr>
          <p:cNvPr id="4" name="3 Conector recto de flecha"/>
          <p:cNvCxnSpPr>
            <a:stCxn id="2" idx="3"/>
          </p:cNvCxnSpPr>
          <p:nvPr/>
        </p:nvCxnSpPr>
        <p:spPr>
          <a:xfrm flipV="1">
            <a:off x="5686424" y="1989984"/>
            <a:ext cx="542925"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ítulo 1"/>
          <p:cNvSpPr txBox="1">
            <a:spLocks/>
          </p:cNvSpPr>
          <p:nvPr/>
        </p:nvSpPr>
        <p:spPr>
          <a:xfrm>
            <a:off x="6206396" y="2097707"/>
            <a:ext cx="2543466" cy="360941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CL" altLang="es-CL" sz="2000" dirty="0">
                <a:solidFill>
                  <a:schemeClr val="accent1">
                    <a:lumMod val="50000"/>
                  </a:schemeClr>
                </a:solidFill>
                <a:latin typeface="Arial Narrow" panose="020B0606020202030204" pitchFamily="34" charset="0"/>
              </a:rPr>
              <a:t>Colaboradores de Servicio al Cliente son vitales en el inicio del flujo de gestión.</a:t>
            </a:r>
          </a:p>
          <a:p>
            <a:pPr algn="just"/>
            <a:endParaRPr lang="es-CL" altLang="es-CL" sz="2000" dirty="0">
              <a:solidFill>
                <a:schemeClr val="accent1">
                  <a:lumMod val="50000"/>
                </a:schemeClr>
              </a:solidFill>
              <a:latin typeface="Arial Narrow" panose="020B0606020202030204" pitchFamily="34" charset="0"/>
            </a:endParaRPr>
          </a:p>
          <a:p>
            <a:pPr algn="just"/>
            <a:r>
              <a:rPr lang="es-CL" altLang="es-CL" sz="2000" dirty="0">
                <a:solidFill>
                  <a:schemeClr val="accent1">
                    <a:lumMod val="50000"/>
                  </a:schemeClr>
                </a:solidFill>
                <a:latin typeface="Arial Narrow" panose="020B0606020202030204" pitchFamily="34" charset="0"/>
              </a:rPr>
              <a:t>Es muy importante que al recibir un reclamo en Servicio al Cliente, este sea notificado  en sistema </a:t>
            </a:r>
            <a:r>
              <a:rPr lang="es-CL" altLang="es-CL" sz="2000" b="1" dirty="0">
                <a:solidFill>
                  <a:schemeClr val="accent1">
                    <a:lumMod val="50000"/>
                  </a:schemeClr>
                </a:solidFill>
                <a:latin typeface="Arial Narrow" panose="020B0606020202030204" pitchFamily="34" charset="0"/>
              </a:rPr>
              <a:t>SAC</a:t>
            </a:r>
            <a:r>
              <a:rPr lang="es-CL" altLang="es-CL" sz="2000" dirty="0">
                <a:solidFill>
                  <a:schemeClr val="accent1">
                    <a:lumMod val="50000"/>
                  </a:schemeClr>
                </a:solidFill>
                <a:latin typeface="Arial Narrow" panose="020B0606020202030204" pitchFamily="34" charset="0"/>
              </a:rPr>
              <a:t>.</a:t>
            </a:r>
          </a:p>
          <a:p>
            <a:pPr algn="just"/>
            <a:endParaRPr lang="es-CL" altLang="es-CL" sz="2000" dirty="0">
              <a:solidFill>
                <a:schemeClr val="accent1">
                  <a:lumMod val="50000"/>
                </a:schemeClr>
              </a:solidFill>
              <a:latin typeface="Arial Narrow" panose="020B0606020202030204" pitchFamily="34" charset="0"/>
            </a:endParaRPr>
          </a:p>
          <a:p>
            <a:pPr algn="just"/>
            <a:r>
              <a:rPr lang="es-CL" altLang="es-CL" sz="2000" dirty="0">
                <a:solidFill>
                  <a:schemeClr val="accent1">
                    <a:lumMod val="50000"/>
                  </a:schemeClr>
                </a:solidFill>
                <a:latin typeface="Arial Narrow" panose="020B0606020202030204" pitchFamily="34" charset="0"/>
              </a:rPr>
              <a:t>Por otra parte, las notificaciones, oficios, actas de fiscalización de las autoridades, </a:t>
            </a:r>
            <a:r>
              <a:rPr lang="es-CL" altLang="es-CL" sz="2000" dirty="0" err="1">
                <a:solidFill>
                  <a:schemeClr val="accent1">
                    <a:lumMod val="50000"/>
                  </a:schemeClr>
                </a:solidFill>
                <a:latin typeface="Arial Narrow" panose="020B0606020202030204" pitchFamily="34" charset="0"/>
              </a:rPr>
              <a:t>etc</a:t>
            </a:r>
            <a:r>
              <a:rPr lang="es-CL" altLang="es-CL" sz="2000" dirty="0">
                <a:solidFill>
                  <a:schemeClr val="accent1">
                    <a:lumMod val="50000"/>
                  </a:schemeClr>
                </a:solidFill>
                <a:latin typeface="Arial Narrow" panose="020B0606020202030204" pitchFamily="34" charset="0"/>
              </a:rPr>
              <a:t>, deben ser cargadas en sistema </a:t>
            </a:r>
            <a:r>
              <a:rPr lang="es-CL" altLang="es-CL" sz="2000" b="1" dirty="0">
                <a:solidFill>
                  <a:schemeClr val="accent1">
                    <a:lumMod val="50000"/>
                  </a:schemeClr>
                </a:solidFill>
                <a:latin typeface="Arial Narrow" panose="020B0606020202030204" pitchFamily="34" charset="0"/>
              </a:rPr>
              <a:t>APTO</a:t>
            </a:r>
            <a:r>
              <a:rPr lang="es-CL" altLang="es-CL" sz="2000" dirty="0">
                <a:solidFill>
                  <a:schemeClr val="accent1">
                    <a:lumMod val="50000"/>
                  </a:schemeClr>
                </a:solidFill>
                <a:latin typeface="Arial Narrow" panose="020B0606020202030204" pitchFamily="34" charset="0"/>
              </a:rPr>
              <a:t>.</a:t>
            </a:r>
          </a:p>
        </p:txBody>
      </p:sp>
    </p:spTree>
    <p:extLst>
      <p:ext uri="{BB962C8B-B14F-4D97-AF65-F5344CB8AC3E}">
        <p14:creationId xmlns:p14="http://schemas.microsoft.com/office/powerpoint/2010/main" val="1638238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riella.baeza\Desktop\Walmart\template\portada2-06.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7188" y="-1"/>
            <a:ext cx="9144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ariella.baeza\Desktop\Walmart\20130404_Memoria+Walmart+2012+_final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56" y="110579"/>
            <a:ext cx="2107566" cy="906510"/>
          </a:xfrm>
          <a:prstGeom prst="rect">
            <a:avLst/>
          </a:prstGeom>
          <a:noFill/>
          <a:extLst>
            <a:ext uri="{909E8E84-426E-40DD-AFC4-6F175D3DCCD1}">
              <a14:hiddenFill xmlns:a14="http://schemas.microsoft.com/office/drawing/2010/main">
                <a:solidFill>
                  <a:srgbClr val="FFFFFF"/>
                </a:solidFill>
              </a14:hiddenFill>
            </a:ext>
          </a:extLst>
        </p:spPr>
      </p:pic>
      <p:sp>
        <p:nvSpPr>
          <p:cNvPr id="23" name="Título 1"/>
          <p:cNvSpPr txBox="1">
            <a:spLocks/>
          </p:cNvSpPr>
          <p:nvPr/>
        </p:nvSpPr>
        <p:spPr>
          <a:xfrm>
            <a:off x="1187032" y="1876097"/>
            <a:ext cx="6755559" cy="3058510"/>
          </a:xfrm>
          <a:prstGeom prst="rect">
            <a:avLst/>
          </a:prstGeom>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altLang="es-CL" sz="2800" b="1" dirty="0">
                <a:solidFill>
                  <a:schemeClr val="accent1">
                    <a:lumMod val="50000"/>
                  </a:schemeClr>
                </a:solidFill>
                <a:latin typeface="Arial Narrow" panose="020B0606020202030204" pitchFamily="34" charset="0"/>
              </a:rPr>
              <a:t>Tu compromiso es importante!</a:t>
            </a:r>
          </a:p>
          <a:p>
            <a:endParaRPr lang="es-CL" altLang="es-CL" sz="2800" b="1" dirty="0">
              <a:solidFill>
                <a:schemeClr val="accent1">
                  <a:lumMod val="50000"/>
                </a:schemeClr>
              </a:solidFill>
              <a:latin typeface="Arial Narrow" panose="020B0606020202030204" pitchFamily="34" charset="0"/>
            </a:endParaRPr>
          </a:p>
          <a:p>
            <a:r>
              <a:rPr lang="es-CL" altLang="es-CL" sz="2800" b="1" dirty="0">
                <a:solidFill>
                  <a:schemeClr val="accent1">
                    <a:lumMod val="50000"/>
                  </a:schemeClr>
                </a:solidFill>
                <a:latin typeface="Arial Narrow" panose="020B0606020202030204" pitchFamily="34" charset="0"/>
              </a:rPr>
              <a:t>Nos ayudará a cumplir la normativa vigente y mantener buenas relaciones con nuestros vecinos y clientes.</a:t>
            </a:r>
          </a:p>
        </p:txBody>
      </p:sp>
    </p:spTree>
    <p:extLst>
      <p:ext uri="{BB962C8B-B14F-4D97-AF65-F5344CB8AC3E}">
        <p14:creationId xmlns:p14="http://schemas.microsoft.com/office/powerpoint/2010/main" val="301344575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18349</TotalTime>
  <Words>405</Words>
  <Application>Microsoft Office PowerPoint</Application>
  <PresentationFormat>Presentación en pantalla (4:3)</PresentationFormat>
  <Paragraphs>62</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ＭＳ Ｐゴシック</vt:lpstr>
      <vt:lpstr>Arial</vt:lpstr>
      <vt:lpstr>Arial Narrow</vt:lpstr>
      <vt:lpstr>Calibri</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Wal-Mart Stores,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hlbradl</dc:creator>
  <cp:lastModifiedBy>Christian Calderón Duarte</cp:lastModifiedBy>
  <cp:revision>1393</cp:revision>
  <cp:lastPrinted>2017-11-20T12:22:29Z</cp:lastPrinted>
  <dcterms:created xsi:type="dcterms:W3CDTF">2009-06-12T14:19:04Z</dcterms:created>
  <dcterms:modified xsi:type="dcterms:W3CDTF">2018-09-14T17:52:50Z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-621006097</vt:i4>
  </property>
  <property fmtid="{D5CDD505-2E9C-101B-9397-08002B2CF9AE}" pid="4" name="_EmailSubject">
    <vt:lpwstr>EXT: Entrega Informes SBA Quinta Normal N°315.103</vt:lpwstr>
  </property>
  <property fmtid="{D5CDD505-2E9C-101B-9397-08002B2CF9AE}" pid="5" name="_AuthorEmail">
    <vt:lpwstr>Evangelina.Navarrete@walmart.com</vt:lpwstr>
  </property>
  <property fmtid="{D5CDD505-2E9C-101B-9397-08002B2CF9AE}" pid="6" name="_AuthorEmailDisplayName">
    <vt:lpwstr>Evangelina Navarrete</vt:lpwstr>
  </property>
  <property fmtid="{D5CDD505-2E9C-101B-9397-08002B2CF9AE}" pid="7" name="_PreviousAdHocReviewCycleID">
    <vt:i4>-1509958071</vt:i4>
  </property>
</Properties>
</file>